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82" r:id="rId2"/>
    <p:sldId id="283" r:id="rId3"/>
    <p:sldId id="286" r:id="rId4"/>
    <p:sldId id="293" r:id="rId5"/>
    <p:sldId id="273" r:id="rId6"/>
    <p:sldId id="290" r:id="rId7"/>
    <p:sldId id="296" r:id="rId8"/>
    <p:sldId id="297" r:id="rId9"/>
    <p:sldId id="295" r:id="rId10"/>
    <p:sldId id="276" r:id="rId11"/>
    <p:sldId id="301" r:id="rId12"/>
    <p:sldId id="299" r:id="rId13"/>
    <p:sldId id="300" r:id="rId14"/>
    <p:sldId id="277" r:id="rId15"/>
    <p:sldId id="278" r:id="rId16"/>
    <p:sldId id="279" r:id="rId17"/>
    <p:sldId id="305" r:id="rId18"/>
    <p:sldId id="306" r:id="rId19"/>
    <p:sldId id="280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87700" autoAdjust="0"/>
  </p:normalViewPr>
  <p:slideViewPr>
    <p:cSldViewPr>
      <p:cViewPr varScale="1">
        <p:scale>
          <a:sx n="75" d="100"/>
          <a:sy n="75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49286-0B8D-4D6B-A279-066E60A20508}" type="datetimeFigureOut">
              <a:rPr lang="sr-Latn-CS" smtClean="0"/>
              <a:pPr/>
              <a:t>20.2.2012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46A2E-986C-4FC9-8BEA-E97CF0F76B2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46A2E-986C-4FC9-8BEA-E97CF0F76B2C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2745-38C6-49E2-8549-70A9D70E68C7}" type="datetimeFigureOut">
              <a:rPr lang="sr-Latn-CS" smtClean="0"/>
              <a:pPr/>
              <a:t>20.2.2012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74D-D9AD-4184-8FBF-08C8F83D44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2745-38C6-49E2-8549-70A9D70E68C7}" type="datetimeFigureOut">
              <a:rPr lang="sr-Latn-CS" smtClean="0"/>
              <a:pPr/>
              <a:t>20.2.2012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74D-D9AD-4184-8FBF-08C8F83D44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2745-38C6-49E2-8549-70A9D70E68C7}" type="datetimeFigureOut">
              <a:rPr lang="sr-Latn-CS" smtClean="0"/>
              <a:pPr/>
              <a:t>20.2.2012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74D-D9AD-4184-8FBF-08C8F83D44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2745-38C6-49E2-8549-70A9D70E68C7}" type="datetimeFigureOut">
              <a:rPr lang="sr-Latn-CS" smtClean="0"/>
              <a:pPr/>
              <a:t>20.2.2012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74D-D9AD-4184-8FBF-08C8F83D44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2745-38C6-49E2-8549-70A9D70E68C7}" type="datetimeFigureOut">
              <a:rPr lang="sr-Latn-CS" smtClean="0"/>
              <a:pPr/>
              <a:t>20.2.2012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74D-D9AD-4184-8FBF-08C8F83D44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2745-38C6-49E2-8549-70A9D70E68C7}" type="datetimeFigureOut">
              <a:rPr lang="sr-Latn-CS" smtClean="0"/>
              <a:pPr/>
              <a:t>20.2.2012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74D-D9AD-4184-8FBF-08C8F83D44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2745-38C6-49E2-8549-70A9D70E68C7}" type="datetimeFigureOut">
              <a:rPr lang="sr-Latn-CS" smtClean="0"/>
              <a:pPr/>
              <a:t>20.2.2012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74D-D9AD-4184-8FBF-08C8F83D44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2745-38C6-49E2-8549-70A9D70E68C7}" type="datetimeFigureOut">
              <a:rPr lang="sr-Latn-CS" smtClean="0"/>
              <a:pPr/>
              <a:t>20.2.2012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74D-D9AD-4184-8FBF-08C8F83D44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2745-38C6-49E2-8549-70A9D70E68C7}" type="datetimeFigureOut">
              <a:rPr lang="sr-Latn-CS" smtClean="0"/>
              <a:pPr/>
              <a:t>20.2.2012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74D-D9AD-4184-8FBF-08C8F83D44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2745-38C6-49E2-8549-70A9D70E68C7}" type="datetimeFigureOut">
              <a:rPr lang="sr-Latn-CS" smtClean="0"/>
              <a:pPr/>
              <a:t>20.2.2012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74D-D9AD-4184-8FBF-08C8F83D44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2745-38C6-49E2-8549-70A9D70E68C7}" type="datetimeFigureOut">
              <a:rPr lang="sr-Latn-CS" smtClean="0"/>
              <a:pPr/>
              <a:t>20.2.2012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3B474D-D9AD-4184-8FBF-08C8F83D44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02745-38C6-49E2-8549-70A9D70E68C7}" type="datetimeFigureOut">
              <a:rPr lang="sr-Latn-CS" smtClean="0"/>
              <a:pPr/>
              <a:t>20.2.2012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3B474D-D9AD-4184-8FBF-08C8F83D4438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Загађивање воде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CS" b="1" dirty="0" smtClean="0"/>
              <a:t> </a:t>
            </a:r>
            <a:endParaRPr lang="sr-Latn-CS" dirty="0" smtClean="0"/>
          </a:p>
          <a:p>
            <a:pPr>
              <a:buNone/>
            </a:pPr>
            <a:r>
              <a:rPr lang="sr-Cyrl-CS" dirty="0" smtClean="0"/>
              <a:t>	Вода је основни предуслов за живот свих живих бића на Земљи. Да би жива бића могла да живе нормално, вода у којој живе или вода коју користе мора имати природан хемијски састав и природне карактеристике. Када се услед човековог деловања значајно промени хемијски састав воде, као и односи који у њој владају, кажемо да је вода загађена</a:t>
            </a:r>
            <a:r>
              <a:rPr lang="en-US" dirty="0" smtClean="0"/>
              <a:t>.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840435"/>
          </a:xfrm>
        </p:spPr>
        <p:txBody>
          <a:bodyPr>
            <a:normAutofit fontScale="92500" lnSpcReduction="10000"/>
          </a:bodyPr>
          <a:lstStyle/>
          <a:p>
            <a:r>
              <a:rPr lang="sr-Cyrl-CS" dirty="0" smtClean="0"/>
              <a:t>	Корални гребени и друге заједнице морског дна такође могу бити угрожени услед повећаног дотока хранљивих материја у воду. Повећане количине хранљивих материја из отпадних вода могу проузроковати претеран раст крупних алги, тзв. воденог корова, које могу потпуно прекрити корални гребен и угушити читаву заједницу дна.</a:t>
            </a:r>
            <a:endParaRPr lang="sr-Latn-CS" dirty="0" smtClean="0"/>
          </a:p>
          <a:p>
            <a:r>
              <a:rPr lang="sr-Cyrl-CS" dirty="0" smtClean="0"/>
              <a:t>	Вишеструки утицај на промене састава живог света водених екосистема такође имају </a:t>
            </a:r>
            <a:r>
              <a:rPr lang="sr-Cyrl-CS" b="1" dirty="0" smtClean="0"/>
              <a:t>топлотна загађења воде. </a:t>
            </a:r>
            <a:r>
              <a:rPr lang="sr-Cyrl-CS" dirty="0" smtClean="0"/>
              <a:t>На местима изливања топле воде која хлади постројења електрана, температура може прећи 80˚С. Због тако високих температура, као и због значајног смањења количине кисеоника на таквим местима, природну биоценозу замењује сиромашна заједница организама отпорних према екстремним условима живота. </a:t>
            </a:r>
            <a:endParaRPr lang="sr-Latn-C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5720" y="704088"/>
            <a:ext cx="8401080" cy="1367590"/>
          </a:xfrm>
        </p:spPr>
        <p:txBody>
          <a:bodyPr>
            <a:normAutofit fontScale="90000"/>
          </a:bodyPr>
          <a:lstStyle/>
          <a:p>
            <a:r>
              <a:rPr lang="sr-Cyrl-CS" dirty="0" smtClean="0"/>
              <a:t>Промена температуре и хемијског састава воде  мора и океана</a:t>
            </a:r>
            <a:endParaRPr lang="en-CA" dirty="0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643182"/>
            <a:ext cx="4685703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7" y="2643182"/>
            <a:ext cx="385765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Топионица у Бору</a:t>
            </a:r>
            <a:endParaRPr lang="en-CA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25316"/>
            <a:ext cx="7072362" cy="428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Еколошке последице изливања нафте</a:t>
            </a:r>
            <a:endParaRPr lang="en-CA" dirty="0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4862687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285992"/>
            <a:ext cx="407196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0"/>
            <a:ext cx="8643966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Cyrl-CS" sz="3300" b="1" dirty="0" smtClean="0"/>
              <a:t>Мере заштите воде</a:t>
            </a:r>
            <a:endParaRPr lang="sr-Latn-CS" sz="3300" b="1" dirty="0" smtClean="0"/>
          </a:p>
          <a:p>
            <a:pPr>
              <a:buNone/>
            </a:pPr>
            <a:r>
              <a:rPr lang="sr-Cyrl-CS" dirty="0" smtClean="0"/>
              <a:t> </a:t>
            </a:r>
            <a:endParaRPr lang="sr-Latn-CS" dirty="0" smtClean="0"/>
          </a:p>
          <a:p>
            <a:r>
              <a:rPr lang="sr-Cyrl-CS" dirty="0" smtClean="0"/>
              <a:t>	Довољно чисте воде са очуваним животним заједницама водених организама основа је човековог опстанка на Земљи. Због тога је стално праћење квалитета воде један од предуслова за покретање адекватних акција заштите.</a:t>
            </a:r>
            <a:endParaRPr lang="sr-Latn-CS" dirty="0" smtClean="0"/>
          </a:p>
          <a:p>
            <a:r>
              <a:rPr lang="sr-Cyrl-CS" dirty="0" smtClean="0"/>
              <a:t>	Све мере заштите воде могу се поделити у три групе. </a:t>
            </a:r>
            <a:r>
              <a:rPr lang="sr-Cyrl-CS" b="1" dirty="0" smtClean="0"/>
              <a:t>Прва подразумева -елиминацију узрока загађивања, друга – смањење количине штетних материја, а трећа – посебне мере чишћења воде.</a:t>
            </a:r>
            <a:r>
              <a:rPr lang="sr-Cyrl-CS" dirty="0" smtClean="0"/>
              <a:t> </a:t>
            </a:r>
          </a:p>
          <a:p>
            <a:r>
              <a:rPr lang="sr-Cyrl-CS" dirty="0" smtClean="0"/>
              <a:t>Веома значајан вид спречавања загађивања водених токова је и специјалана заштита изворишта, планирање и постављање ђубришта и депонија даље од водотокова, смањење употребе ђубрива и пестицида у пољопривреди, нарочито у близини акумулационих језера, потребно је и масовно пошумљавање и чување земљишта од ерозије</a:t>
            </a:r>
            <a:endParaRPr lang="sr-Latn-CS" b="1" dirty="0" smtClean="0"/>
          </a:p>
          <a:p>
            <a:r>
              <a:rPr lang="sr-Cyrl-CS" dirty="0" smtClean="0"/>
              <a:t>	Смањење количине загађујућих материја које доспевају до водених токова веома је значајан вид борбе против загађења. Оно подразумева постављање одговарајућих филтера и посебних система таложника на местима где се изливају отпадне воде. Овде се подразумева и обавезно хлађење топлих вода пре изливања у реку.</a:t>
            </a:r>
            <a:endParaRPr lang="sr-Latn-C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28"/>
            <a:ext cx="8429684" cy="6143668"/>
          </a:xfrm>
        </p:spPr>
        <p:txBody>
          <a:bodyPr>
            <a:normAutofit lnSpcReduction="10000"/>
          </a:bodyPr>
          <a:lstStyle/>
          <a:p>
            <a:r>
              <a:rPr lang="sr-Cyrl-CS" dirty="0" smtClean="0"/>
              <a:t>	</a:t>
            </a:r>
            <a:r>
              <a:rPr lang="sr-Cyrl-CS" b="1" dirty="0" smtClean="0"/>
              <a:t>Већ</a:t>
            </a:r>
            <a:r>
              <a:rPr lang="en-US" b="1" dirty="0" smtClean="0"/>
              <a:t>e</a:t>
            </a:r>
            <a:r>
              <a:rPr lang="sr-Cyrl-CS" b="1" dirty="0" smtClean="0"/>
              <a:t> загађења вода може се пречистити хемијским и биолошким средствима</a:t>
            </a:r>
            <a:r>
              <a:rPr lang="sr-Cyrl-CS" dirty="0" smtClean="0"/>
              <a:t>. Хемијска средства су различите хемикалије које се убацују у воду и неутралишу опасне материје.</a:t>
            </a:r>
          </a:p>
          <a:p>
            <a:r>
              <a:rPr lang="sr-Cyrl-CS" dirty="0" smtClean="0"/>
              <a:t> Биолошке мере су најефикасније, јер су базиране на природним законитостима и активностима живих бића. Захваљујући активностима чланова биоценозе, а нарочито раду биљака и микроорганизама, водени екосистеми имају снажну моћ природног самопречишћавања. Та моћ се огледа у томе што биљке и други организми релативно брзо елиминишу загађујуће материје и враћају хемијске односе у води на природан ниво. Наравно, водени организми нису свемоћни, па се последице великог загађивања, нарочито тешким металима који се таложе на дну, могу осећати и деценијама.</a:t>
            </a:r>
            <a:endParaRPr lang="sr-Latn-CS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5721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CS" dirty="0" smtClean="0"/>
              <a:t>                </a:t>
            </a:r>
            <a:r>
              <a:rPr lang="sr-Cyrl-CS" b="1" dirty="0" smtClean="0"/>
              <a:t>ПРЕЧИШЋАВАЊЕ ВОДЕ</a:t>
            </a:r>
          </a:p>
          <a:p>
            <a:pPr>
              <a:buNone/>
            </a:pPr>
            <a:endParaRPr lang="sr-Latn-CS" b="1" dirty="0" smtClean="0"/>
          </a:p>
          <a:p>
            <a:r>
              <a:rPr lang="sr-Cyrl-CS" dirty="0" smtClean="0"/>
              <a:t>	У природи вода се самопречишћава,тако </a:t>
            </a:r>
          </a:p>
          <a:p>
            <a:pPr>
              <a:buNone/>
            </a:pPr>
            <a:r>
              <a:rPr lang="sr-Cyrl-CS" dirty="0" smtClean="0"/>
              <a:t>    што пролази кроз слојеве песка и шљунка који представљају природне филтере. У њима заостају све „прљаве“ честице, због чега је изворска вода бистра.</a:t>
            </a:r>
          </a:p>
          <a:p>
            <a:r>
              <a:rPr lang="sr-Cyrl-CS" dirty="0" smtClean="0"/>
              <a:t> У градовима се вода узима најчешће из река и акумулационих језера, па се пре употребе мора пречистити. То се ради у водоводима где се најпре изврши таложење, затим филтрирање, кроз слојеве песка , а потом води додаје хлор да би се уништиле заразне клице. Тако пречишћена вода може се користити за пиће.</a:t>
            </a:r>
          </a:p>
          <a:p>
            <a:pPr>
              <a:buNone/>
            </a:pPr>
            <a:r>
              <a:rPr lang="sr-Cyrl-CS" b="1" dirty="0" smtClean="0"/>
              <a:t>     Контрола воде за пиће врши се хемијски  и микробиолошки.</a:t>
            </a:r>
            <a:endParaRPr lang="sr-Latn-C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b="1" dirty="0" smtClean="0"/>
              <a:t>Систем пречишћавања отпадних вода</a:t>
            </a:r>
            <a:endParaRPr lang="en-CA" sz="3200" b="1" dirty="0"/>
          </a:p>
        </p:txBody>
      </p:sp>
      <p:pic>
        <p:nvPicPr>
          <p:cNvPr id="4" name="Content Placeholder 3" descr="C:\Documents and Settings\Mile\Desktop\28.pn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460448"/>
            <a:ext cx="8229600" cy="333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42918"/>
            <a:ext cx="6572296" cy="5286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7715280"/>
          </a:xfrm>
        </p:spPr>
        <p:txBody>
          <a:bodyPr>
            <a:normAutofit fontScale="92500"/>
          </a:bodyPr>
          <a:lstStyle/>
          <a:p>
            <a:r>
              <a:rPr lang="sr-Cyrl-CS" dirty="0" smtClean="0"/>
              <a:t>Чисте, питке воде данас има толико мало и има је све мање, тако да ће она у будућности бити све скупља. Због тога штедња и рационално коришћење воде одлажу и њено неминовно поскупљење. Онај ко на својој територији буде сачувао чисте воде, имаће у будућности велику шансу да квалитетно и напредно живи.</a:t>
            </a:r>
            <a:endParaRPr lang="sr-Latn-CS" dirty="0" smtClean="0"/>
          </a:p>
          <a:p>
            <a:r>
              <a:rPr lang="sr-Cyrl-CS" dirty="0" smtClean="0"/>
              <a:t>	Поред активних видова заштите, водени токови се штите и одговарајућим законским средствима. Национални и међународни закони данас ограничавају избацивање отпада у море и копнене воде. Међутим, они тешко могу да приморају људе да то не чине. Због тога је подизање нивоа опште свести о значају воде за опстанак човека од прворазредног значаја. </a:t>
            </a:r>
            <a:endParaRPr lang="sr-Latn-CS" dirty="0" smtClean="0"/>
          </a:p>
          <a:p>
            <a:r>
              <a:rPr lang="sr-Cyrl-CS" dirty="0" smtClean="0"/>
              <a:t>Треба знати и ово:из отворене славине сваког минута исцури 11-12 литара воде,ако пустимо да вода отиче из славине док перемо зубе, непотребно изгубимо око 40 – 60 литара водако вода отиче док се човек брије, из славине истекне око 40 – 80 литара воде,ако аутомобил перемо поливајући га водом из гуменог црева потрошимо око 600 литара воде!</a:t>
            </a:r>
            <a:endParaRPr lang="sr-Latn-CS" dirty="0" smtClean="0"/>
          </a:p>
          <a:p>
            <a:pPr>
              <a:buNone/>
            </a:pPr>
            <a:r>
              <a:rPr lang="sr-Cyrl-CS" dirty="0" smtClean="0"/>
              <a:t> </a:t>
            </a:r>
            <a:endParaRPr lang="sr-Latn-CS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sr-Cyrl-CS" sz="3200" b="1" dirty="0" smtClean="0"/>
              <a:t>ИЗВОРИ ЗАГАЂИВАЊА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8786842" cy="6643734"/>
          </a:xfrm>
        </p:spPr>
        <p:txBody>
          <a:bodyPr>
            <a:normAutofit fontScale="92500" lnSpcReduction="20000"/>
          </a:bodyPr>
          <a:lstStyle/>
          <a:p>
            <a:r>
              <a:rPr lang="sr-Cyrl-CS" dirty="0" smtClean="0"/>
              <a:t>Вода се </a:t>
            </a:r>
            <a:r>
              <a:rPr lang="sr-Cyrl-CS" b="1" dirty="0" smtClean="0"/>
              <a:t>индиректно</a:t>
            </a:r>
            <a:r>
              <a:rPr lang="sr-Cyrl-CS" dirty="0" smtClean="0"/>
              <a:t> загађује у процесу </a:t>
            </a:r>
            <a:r>
              <a:rPr lang="sr-Cyrl-CS" dirty="0" smtClean="0">
                <a:solidFill>
                  <a:srgbClr val="C00000"/>
                </a:solidFill>
              </a:rPr>
              <a:t>спирања штетних хемијских материја у земљишту. </a:t>
            </a:r>
            <a:r>
              <a:rPr lang="sr-Cyrl-CS" dirty="0" smtClean="0"/>
              <a:t>На том путу оне лагано прелазе у подземне воде, одакле процесима природног кружења воде долазе до река, језера, мора,</a:t>
            </a:r>
            <a:r>
              <a:rPr lang="sr-Cyrl-CS" dirty="0" smtClean="0">
                <a:solidFill>
                  <a:srgbClr val="C00000"/>
                </a:solidFill>
              </a:rPr>
              <a:t>затим ерозијом земљишта и поплавама.</a:t>
            </a:r>
          </a:p>
          <a:p>
            <a:r>
              <a:rPr lang="sr-Cyrl-CS" sz="3400" b="1" dirty="0" smtClean="0"/>
              <a:t>Директно</a:t>
            </a:r>
            <a:r>
              <a:rPr lang="sr-Cyrl-CS" sz="3400" dirty="0" smtClean="0"/>
              <a:t> </a:t>
            </a:r>
            <a:r>
              <a:rPr lang="sr-Cyrl-CS" dirty="0" smtClean="0">
                <a:solidFill>
                  <a:srgbClr val="7030A0"/>
                </a:solidFill>
              </a:rPr>
              <a:t>загађивање воде врши се изливањем отпадних комуналних и индустријских вода у реке,мора и језера,изливањем нафте,топлотно загађивање,загађивање савременом пољопривредом и бацањем различитих отпадака у воду.</a:t>
            </a:r>
            <a:endParaRPr lang="sr-Latn-CS" dirty="0" smtClean="0">
              <a:solidFill>
                <a:srgbClr val="7030A0"/>
              </a:solidFill>
            </a:endParaRPr>
          </a:p>
          <a:p>
            <a:r>
              <a:rPr lang="sr-Cyrl-CS" dirty="0" smtClean="0"/>
              <a:t>Загађење воде понекад је и последица несрећа. На пример, бродови који транспортују нафту понекад се оштете услед олује или судара,пуцање нафтоводних цеви,изливање у близини рафинерија, Када нафта исцури , она се разлије по површини отвореног мора или реке, а воденим струјама долази и до обале. Тада на хиљаде беспомоћних птица и животиња страда, а еколошке последице постају немерљиве.</a:t>
            </a:r>
            <a:endParaRPr lang="sr-Latn-CS" dirty="0" smtClean="0"/>
          </a:p>
          <a:p>
            <a:pPr>
              <a:buNone/>
            </a:pPr>
            <a:r>
              <a:rPr lang="sr-Cyrl-CS" dirty="0" smtClean="0"/>
              <a:t> </a:t>
            </a:r>
            <a:endParaRPr lang="sr-Latn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8686800" cy="5126055"/>
          </a:xfrm>
        </p:spPr>
        <p:txBody>
          <a:bodyPr>
            <a:normAutofit/>
          </a:bodyPr>
          <a:lstStyle/>
          <a:p>
            <a:r>
              <a:rPr lang="sr-Cyrl-CS" dirty="0" smtClean="0"/>
              <a:t>Комуналне  отпадне воде садрже </a:t>
            </a:r>
            <a:r>
              <a:rPr lang="sr-Cyrl-CS" b="1" dirty="0" smtClean="0"/>
              <a:t>органски</a:t>
            </a:r>
            <a:r>
              <a:rPr lang="sr-Cyrl-CS" dirty="0" smtClean="0"/>
              <a:t> </a:t>
            </a:r>
            <a:r>
              <a:rPr lang="sr-Cyrl-CS" b="1" dirty="0" smtClean="0"/>
              <a:t>отпад</a:t>
            </a:r>
            <a:r>
              <a:rPr lang="sr-Cyrl-CS" dirty="0" smtClean="0"/>
              <a:t> за чије разлагање микроорганизми троше велике количине кисеоника,и  </a:t>
            </a:r>
            <a:r>
              <a:rPr lang="sr-Cyrl-CS" b="1" dirty="0" smtClean="0"/>
              <a:t>детерџенте </a:t>
            </a:r>
            <a:r>
              <a:rPr lang="sr-Cyrl-CS" dirty="0" smtClean="0"/>
              <a:t>који су богати нитратима и фосфатима, супстанцама које биљке користе за свој раст. Када велика количина нитрата и фосфата доспе у воду, уобичајен резултат је „популациона експлозија“ планктонских алги. Ова појава се назива </a:t>
            </a:r>
            <a:r>
              <a:rPr lang="sr-Cyrl-CS" b="1" dirty="0" smtClean="0"/>
              <a:t>цветање</a:t>
            </a:r>
            <a:r>
              <a:rPr lang="en-US" b="1" dirty="0" smtClean="0"/>
              <a:t> </a:t>
            </a:r>
            <a:r>
              <a:rPr lang="sr-Cyrl-CS" b="1" dirty="0" smtClean="0"/>
              <a:t>воде</a:t>
            </a:r>
            <a:r>
              <a:rPr lang="sr-Cyrl-CS" dirty="0" smtClean="0"/>
              <a:t>.По </a:t>
            </a:r>
            <a:r>
              <a:rPr lang="sr-Cyrl-CS" dirty="0" smtClean="0"/>
              <a:t>угинућу   алги, микроорганизми за разлагање потроше готово сав кисеоник из воде, изазивајући угинућа риба и других животиња.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Цветање воде </a:t>
            </a:r>
            <a:r>
              <a:rPr lang="ru-RU" sz="3100" dirty="0" smtClean="0"/>
              <a:t>је последица еутрофи</a:t>
            </a:r>
            <a:r>
              <a:rPr lang="sr-Cyrl-CS" sz="3100" dirty="0" smtClean="0"/>
              <a:t>з</a:t>
            </a:r>
            <a:r>
              <a:rPr lang="ru-RU" sz="3100" dirty="0" smtClean="0"/>
              <a:t>ације воде, када углавном услед људских делатности долази до пренамножености водених биљака, најчешће алги, што има негативне последице по водени живи свет.</a:t>
            </a:r>
            <a:endParaRPr lang="en-CA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5774" y="2283746"/>
            <a:ext cx="4741569" cy="4574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214554"/>
            <a:ext cx="4214810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Cyrl-CS" sz="3900" b="1" dirty="0" smtClean="0"/>
              <a:t>            Последице загађивања</a:t>
            </a:r>
            <a:endParaRPr lang="sr-Latn-CS" sz="3900" b="1" dirty="0" smtClean="0"/>
          </a:p>
          <a:p>
            <a:pPr>
              <a:buNone/>
            </a:pPr>
            <a:r>
              <a:rPr lang="sr-Cyrl-CS" b="1" dirty="0" smtClean="0"/>
              <a:t> </a:t>
            </a:r>
            <a:endParaRPr lang="sr-Latn-CS" b="1" dirty="0" smtClean="0"/>
          </a:p>
          <a:p>
            <a:pPr>
              <a:buNone/>
            </a:pPr>
            <a:r>
              <a:rPr lang="sr-Cyrl-CS" dirty="0" smtClean="0"/>
              <a:t>	   </a:t>
            </a:r>
            <a:r>
              <a:rPr lang="sr-Cyrl-CS" sz="3900" dirty="0" smtClean="0"/>
              <a:t>Тровање и масовно угинуће риба и других водених организама најтеже су последице загађивања воде токсичним материјама и патогеним организмима. Масовно угинуће одређене групе организама у води ремети природне односе у биоценози и изазива велике промене у читавом воденом екосистему. Понекад је за враћање на природно (претходно) стање потребно много година.</a:t>
            </a:r>
            <a:endParaRPr lang="en-CA" sz="3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sr-Cyrl-CS" dirty="0" smtClean="0"/>
              <a:t>	Загађивање воде отровним материјама и патогеним организмима има и индиректне последице на човека. Јако загађена вода не може се користити нити за пиће, нити за наводњавање пољопривредних површина. Да би се могла користити, неопходно је потрошити много новца и енергије за њено пречишћавање, како би се довела у употребљиво стање. Осим тога, отпад који убацујемо у воду често завршава у телима водених животиња, па нам се могу вратити као храна. У Јапану је 1950.године неколико стотина људи оболело од „живине болести“ са трајним последицама. Ови људи су се разболели зато што су јели рибе у чијим телима се накупила жива која је испуштена у море из фабрика.</a:t>
            </a:r>
            <a:endParaRPr lang="sr-Latn-CS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sv-SE" sz="3200" b="1" dirty="0" smtClean="0"/>
              <a:t>Eko</a:t>
            </a:r>
            <a:r>
              <a:rPr lang="sr-Cyrl-CS" sz="3200" b="1" dirty="0" smtClean="0"/>
              <a:t>лошка катастрофа Јужне Мораве</a:t>
            </a:r>
            <a:endParaRPr lang="sv-SE" sz="3200" b="1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828680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0" y="300037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 smtClean="0"/>
              <a:t>&lt;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vi-VN" sz="2000" b="1" dirty="0" smtClean="0"/>
              <a:t>EKOLOŠKA BOMBA: OTROV U VODI ZA PIĆE!</a:t>
            </a:r>
            <a:br>
              <a:rPr lang="vi-VN" sz="2000" b="1" dirty="0" smtClean="0"/>
            </a:br>
            <a:r>
              <a:rPr lang="vi-VN" sz="2000" dirty="0" smtClean="0"/>
              <a:t>(27) Subota, 9. Oktobar, 2010.| Autor:</a:t>
            </a:r>
            <a:br>
              <a:rPr lang="vi-VN" sz="2000" dirty="0" smtClean="0"/>
            </a:br>
            <a:r>
              <a:rPr lang="vi-VN" sz="2000" b="1" dirty="0" smtClean="0"/>
              <a:t>U Srbiji se očekuju katastrofalne posledice izlivanja otrova iz mađarske fabrike, a prvi talas opasnog mulja, s tonama arsena, hroma i žive, stiže u ponedeljak </a:t>
            </a:r>
            <a:endParaRPr lang="vi-VN" sz="2000" b="1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14554"/>
            <a:ext cx="742955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472518" cy="2143140"/>
          </a:xfrm>
        </p:spPr>
        <p:txBody>
          <a:bodyPr>
            <a:noAutofit/>
          </a:bodyPr>
          <a:lstStyle/>
          <a:p>
            <a:r>
              <a:rPr lang="sr-Latn-CS" sz="2200" b="1" dirty="0" smtClean="0"/>
              <a:t>KANCEROGENI KADMIJUM PLIVA KINESKOM REKOM</a:t>
            </a:r>
            <a:br>
              <a:rPr lang="sr-Latn-CS" sz="2200" b="1" dirty="0" smtClean="0"/>
            </a:br>
            <a:r>
              <a:rPr lang="sr-Latn-CS" sz="2200" dirty="0" smtClean="0"/>
              <a:t>(0) Petak, 27. Januar, 2012.| Autor: Agencija TANJUG </a:t>
            </a: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sz="3100" b="1" dirty="0" smtClean="0"/>
              <a:t>Mnogo ribe je uginulo i pored nastojanja lokalnih vlasti da razblaže kadmijum sipanjem stotina tona neutralizatora aluminijum hlorida u reku</a:t>
            </a:r>
            <a:endParaRPr lang="sr-Latn-CS" sz="3100" b="1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71472" y="2786058"/>
            <a:ext cx="792961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341</TotalTime>
  <Words>352</Words>
  <Application>Microsoft Office PowerPoint</Application>
  <PresentationFormat>On-screen Show (4:3)</PresentationFormat>
  <Paragraphs>43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Загађивање воде</vt:lpstr>
      <vt:lpstr>ИЗВОРИ ЗАГАЂИВАЊА</vt:lpstr>
      <vt:lpstr>Slide 3</vt:lpstr>
      <vt:lpstr>Цветање воде је последица еутрофизације воде, када углавном услед људских делатности долази до пренамножености водених биљака, најчешће алги, што има негативне последице по водени живи свет.</vt:lpstr>
      <vt:lpstr>Slide 5</vt:lpstr>
      <vt:lpstr>Slide 6</vt:lpstr>
      <vt:lpstr>Ekoлошка катастрофа Јужне Мораве</vt:lpstr>
      <vt:lpstr>EKOLOŠKA BOMBA: OTROV U VODI ZA PIĆE! (27) Subota, 9. Oktobar, 2010.| Autor: U Srbiji se očekuju katastrofalne posledice izlivanja otrova iz mađarske fabrike, a prvi talas opasnog mulja, s tonama arsena, hroma i žive, stiže u ponedeljak </vt:lpstr>
      <vt:lpstr>KANCEROGENI KADMIJUM PLIVA KINESKOM REKOM (0) Petak, 27. Januar, 2012.| Autor: Agencija TANJUG  Mnogo ribe je uginulo i pored nastojanja lokalnih vlasti da razblaže kadmijum sipanjem stotina tona neutralizatora aluminijum hlorida u reku</vt:lpstr>
      <vt:lpstr>Slide 10</vt:lpstr>
      <vt:lpstr>Промена температуре и хемијског састава воде  мора и океана</vt:lpstr>
      <vt:lpstr>Топионица у Бору</vt:lpstr>
      <vt:lpstr>Еколошке последице изливања нафте</vt:lpstr>
      <vt:lpstr>Slide 14</vt:lpstr>
      <vt:lpstr>Slide 15</vt:lpstr>
      <vt:lpstr>Slide 16</vt:lpstr>
      <vt:lpstr>Систем пречишћавања отпадних вода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Zagadjivanje voda </dc:title>
  <dc:creator>User</dc:creator>
  <cp:lastModifiedBy>User</cp:lastModifiedBy>
  <cp:revision>93</cp:revision>
  <dcterms:created xsi:type="dcterms:W3CDTF">2012-01-25T21:38:40Z</dcterms:created>
  <dcterms:modified xsi:type="dcterms:W3CDTF">2012-02-20T19:50:25Z</dcterms:modified>
</cp:coreProperties>
</file>